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2" r:id="rId5"/>
    <p:sldId id="263" r:id="rId6"/>
    <p:sldId id="264" r:id="rId7"/>
    <p:sldId id="265" r:id="rId8"/>
    <p:sldId id="266" r:id="rId9"/>
    <p:sldId id="267" r:id="rId10"/>
    <p:sldId id="268" r:id="rId11"/>
    <p:sldId id="269" r:id="rId12"/>
    <p:sldId id="270" r:id="rId13"/>
    <p:sldId id="271" r:id="rId14"/>
    <p:sldId id="272" r:id="rId15"/>
    <p:sldId id="273" r:id="rId16"/>
    <p:sldId id="275" r:id="rId17"/>
    <p:sldId id="274" r:id="rId18"/>
    <p:sldId id="278" r:id="rId19"/>
    <p:sldId id="276" r:id="rId20"/>
    <p:sldId id="280" r:id="rId21"/>
    <p:sldId id="277" r:id="rId22"/>
    <p:sldId id="279"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0" d="100"/>
          <a:sy n="100" d="100"/>
        </p:scale>
        <p:origin x="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mrmorj/dataset-of-songs-in-spotify" TargetMode="External"/><Relationship Id="rId2" Type="http://schemas.openxmlformats.org/officeDocument/2006/relationships/hyperlink" Target="https://www.kaggle.com/yamaerenay/spotify-dataset-19212020-160k-tracks"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mrmorj/dataset-of-songs-in-spotify" TargetMode="External"/><Relationship Id="rId2" Type="http://schemas.openxmlformats.org/officeDocument/2006/relationships/hyperlink" Target="https://www.kaggle.com/yamaerenay/spotify-dataset-19212020-160k-tracks"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Song Popularity Features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546164"/>
          </a:xfrm>
        </p:spPr>
        <p:txBody>
          <a:bodyPr>
            <a:normAutofit fontScale="92500" lnSpcReduction="10000"/>
          </a:bodyPr>
          <a:lstStyle/>
          <a:p>
            <a:r>
              <a:rPr lang="en-US" dirty="0">
                <a:solidFill>
                  <a:schemeClr val="tx1">
                    <a:lumMod val="85000"/>
                    <a:lumOff val="15000"/>
                  </a:schemeClr>
                </a:solidFill>
              </a:rPr>
              <a:t>Lydia </a:t>
            </a:r>
            <a:r>
              <a:rPr lang="en-US" dirty="0" err="1">
                <a:solidFill>
                  <a:schemeClr val="tx1">
                    <a:lumMod val="85000"/>
                    <a:lumOff val="15000"/>
                  </a:schemeClr>
                </a:solidFill>
              </a:rPr>
              <a:t>Deterding</a:t>
            </a:r>
            <a:endParaRPr lang="en-US" dirty="0">
              <a:solidFill>
                <a:schemeClr val="tx1">
                  <a:lumMod val="85000"/>
                  <a:lumOff val="15000"/>
                </a:schemeClr>
              </a:solidFill>
            </a:endParaRPr>
          </a:p>
          <a:p>
            <a:r>
              <a:rPr lang="en-US" sz="2400" dirty="0">
                <a:solidFill>
                  <a:schemeClr val="tx1">
                    <a:lumMod val="85000"/>
                    <a:lumOff val="15000"/>
                  </a:schemeClr>
                </a:solidFill>
              </a:rPr>
              <a:t>Julie Baker</a:t>
            </a:r>
          </a:p>
          <a:p>
            <a:r>
              <a:rPr lang="en-US" sz="2400" dirty="0">
                <a:solidFill>
                  <a:schemeClr val="tx1">
                    <a:lumMod val="85000"/>
                    <a:lumOff val="15000"/>
                  </a:schemeClr>
                </a:solidFill>
              </a:rPr>
              <a:t>Breckin Shoemaker</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err="1"/>
              <a:t>Speechiness</a:t>
            </a:r>
            <a:r>
              <a:rPr lang="en-US" dirty="0"/>
              <a:t>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A791BF-F055-41E6-AA2F-B36D2684FA2F}"/>
              </a:ext>
            </a:extLst>
          </p:cNvPr>
          <p:cNvPicPr>
            <a:picLocks noChangeAspect="1"/>
          </p:cNvPicPr>
          <p:nvPr/>
        </p:nvPicPr>
        <p:blipFill>
          <a:blip r:embed="rId2"/>
          <a:stretch>
            <a:fillRect/>
          </a:stretch>
        </p:blipFill>
        <p:spPr>
          <a:xfrm>
            <a:off x="1457325" y="1300162"/>
            <a:ext cx="9277350" cy="4257675"/>
          </a:xfrm>
          <a:prstGeom prst="rect">
            <a:avLst/>
          </a:prstGeom>
        </p:spPr>
      </p:pic>
    </p:spTree>
    <p:extLst>
      <p:ext uri="{BB962C8B-B14F-4D97-AF65-F5344CB8AC3E}">
        <p14:creationId xmlns:p14="http://schemas.microsoft.com/office/powerpoint/2010/main" val="342505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err="1"/>
              <a:t>Acousticness</a:t>
            </a:r>
            <a:r>
              <a:rPr lang="en-US" dirty="0"/>
              <a:t>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978CF46-A5F6-4B1D-94EC-8D9E14EAC976}"/>
              </a:ext>
            </a:extLst>
          </p:cNvPr>
          <p:cNvPicPr>
            <a:picLocks noChangeAspect="1"/>
          </p:cNvPicPr>
          <p:nvPr/>
        </p:nvPicPr>
        <p:blipFill>
          <a:blip r:embed="rId2"/>
          <a:stretch>
            <a:fillRect/>
          </a:stretch>
        </p:blipFill>
        <p:spPr>
          <a:xfrm>
            <a:off x="1466850" y="1290637"/>
            <a:ext cx="9258300" cy="4276725"/>
          </a:xfrm>
          <a:prstGeom prst="rect">
            <a:avLst/>
          </a:prstGeom>
        </p:spPr>
      </p:pic>
    </p:spTree>
    <p:extLst>
      <p:ext uri="{BB962C8B-B14F-4D97-AF65-F5344CB8AC3E}">
        <p14:creationId xmlns:p14="http://schemas.microsoft.com/office/powerpoint/2010/main" val="82445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err="1"/>
              <a:t>Instrumentalness</a:t>
            </a:r>
            <a:r>
              <a:rPr lang="en-US" dirty="0"/>
              <a:t> vs Avg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49E7E67-B48F-4994-ADE3-E3886E67DD2A}"/>
              </a:ext>
            </a:extLst>
          </p:cNvPr>
          <p:cNvPicPr>
            <a:picLocks noChangeAspect="1"/>
          </p:cNvPicPr>
          <p:nvPr/>
        </p:nvPicPr>
        <p:blipFill>
          <a:blip r:embed="rId2"/>
          <a:stretch>
            <a:fillRect/>
          </a:stretch>
        </p:blipFill>
        <p:spPr>
          <a:xfrm>
            <a:off x="1462087" y="1304925"/>
            <a:ext cx="9267825" cy="4248150"/>
          </a:xfrm>
          <a:prstGeom prst="rect">
            <a:avLst/>
          </a:prstGeom>
        </p:spPr>
      </p:pic>
    </p:spTree>
    <p:extLst>
      <p:ext uri="{BB962C8B-B14F-4D97-AF65-F5344CB8AC3E}">
        <p14:creationId xmlns:p14="http://schemas.microsoft.com/office/powerpoint/2010/main" val="295674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Liveness vs Avg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3E05D09-5FD4-4D37-AE36-647440857B1F}"/>
              </a:ext>
            </a:extLst>
          </p:cNvPr>
          <p:cNvPicPr>
            <a:picLocks noChangeAspect="1"/>
          </p:cNvPicPr>
          <p:nvPr/>
        </p:nvPicPr>
        <p:blipFill>
          <a:blip r:embed="rId2"/>
          <a:stretch>
            <a:fillRect/>
          </a:stretch>
        </p:blipFill>
        <p:spPr>
          <a:xfrm>
            <a:off x="1476375" y="1300162"/>
            <a:ext cx="9239250" cy="4257675"/>
          </a:xfrm>
          <a:prstGeom prst="rect">
            <a:avLst/>
          </a:prstGeom>
        </p:spPr>
      </p:pic>
    </p:spTree>
    <p:extLst>
      <p:ext uri="{BB962C8B-B14F-4D97-AF65-F5344CB8AC3E}">
        <p14:creationId xmlns:p14="http://schemas.microsoft.com/office/powerpoint/2010/main" val="155456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Valence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EEDF5A1-B7AC-48D3-ADDA-8500EF567FFF}"/>
              </a:ext>
            </a:extLst>
          </p:cNvPr>
          <p:cNvPicPr>
            <a:picLocks noChangeAspect="1"/>
          </p:cNvPicPr>
          <p:nvPr/>
        </p:nvPicPr>
        <p:blipFill>
          <a:blip r:embed="rId2"/>
          <a:stretch>
            <a:fillRect/>
          </a:stretch>
        </p:blipFill>
        <p:spPr>
          <a:xfrm>
            <a:off x="1466850" y="1285875"/>
            <a:ext cx="9258300" cy="4286250"/>
          </a:xfrm>
          <a:prstGeom prst="rect">
            <a:avLst/>
          </a:prstGeom>
        </p:spPr>
      </p:pic>
    </p:spTree>
    <p:extLst>
      <p:ext uri="{BB962C8B-B14F-4D97-AF65-F5344CB8AC3E}">
        <p14:creationId xmlns:p14="http://schemas.microsoft.com/office/powerpoint/2010/main" val="4019149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Tempo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46D0C22-DCDA-4217-ABE9-5846910485AB}"/>
              </a:ext>
            </a:extLst>
          </p:cNvPr>
          <p:cNvPicPr>
            <a:picLocks noChangeAspect="1"/>
          </p:cNvPicPr>
          <p:nvPr/>
        </p:nvPicPr>
        <p:blipFill>
          <a:blip r:embed="rId2"/>
          <a:stretch>
            <a:fillRect/>
          </a:stretch>
        </p:blipFill>
        <p:spPr>
          <a:xfrm>
            <a:off x="1462087" y="1300162"/>
            <a:ext cx="9267825" cy="4257675"/>
          </a:xfrm>
          <a:prstGeom prst="rect">
            <a:avLst/>
          </a:prstGeom>
        </p:spPr>
      </p:pic>
    </p:spTree>
    <p:extLst>
      <p:ext uri="{BB962C8B-B14F-4D97-AF65-F5344CB8AC3E}">
        <p14:creationId xmlns:p14="http://schemas.microsoft.com/office/powerpoint/2010/main" val="3249378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800" dirty="0"/>
              <a:t>Does the number of songs an artist releases relate to the popularity of these songs? </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342900" y="24384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64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Average Popularity of Songs With vs Without Explicit Content</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85775" y="1590675"/>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B08C04E-9E4D-423B-83B4-46AA7637D8EC}"/>
              </a:ext>
            </a:extLst>
          </p:cNvPr>
          <p:cNvPicPr>
            <a:picLocks noChangeAspect="1"/>
          </p:cNvPicPr>
          <p:nvPr/>
        </p:nvPicPr>
        <p:blipFill>
          <a:blip r:embed="rId2"/>
          <a:stretch>
            <a:fillRect/>
          </a:stretch>
        </p:blipFill>
        <p:spPr>
          <a:xfrm>
            <a:off x="3614737" y="1990726"/>
            <a:ext cx="4681538" cy="3390466"/>
          </a:xfrm>
          <a:prstGeom prst="rect">
            <a:avLst/>
          </a:prstGeom>
        </p:spPr>
      </p:pic>
    </p:spTree>
    <p:extLst>
      <p:ext uri="{BB962C8B-B14F-4D97-AF65-F5344CB8AC3E}">
        <p14:creationId xmlns:p14="http://schemas.microsoft.com/office/powerpoint/2010/main" val="2544793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Average Popularity of Song Genres</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38150" y="11430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FA85470-6F98-4AE1-A946-EB33D3FA2DE5}"/>
              </a:ext>
            </a:extLst>
          </p:cNvPr>
          <p:cNvPicPr>
            <a:picLocks noChangeAspect="1"/>
          </p:cNvPicPr>
          <p:nvPr/>
        </p:nvPicPr>
        <p:blipFill>
          <a:blip r:embed="rId2"/>
          <a:stretch>
            <a:fillRect/>
          </a:stretch>
        </p:blipFill>
        <p:spPr>
          <a:xfrm>
            <a:off x="1562490" y="1581152"/>
            <a:ext cx="8571719" cy="4602879"/>
          </a:xfrm>
          <a:prstGeom prst="rect">
            <a:avLst/>
          </a:prstGeom>
        </p:spPr>
      </p:pic>
    </p:spTree>
    <p:extLst>
      <p:ext uri="{BB962C8B-B14F-4D97-AF65-F5344CB8AC3E}">
        <p14:creationId xmlns:p14="http://schemas.microsoft.com/office/powerpoint/2010/main" val="426784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171448"/>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800" dirty="0"/>
              <a:t>Conclusions and Implications</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66724" y="88497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45149CB-6EF5-4995-B9CB-A037CF294F57}"/>
              </a:ext>
            </a:extLst>
          </p:cNvPr>
          <p:cNvSpPr txBox="1">
            <a:spLocks/>
          </p:cNvSpPr>
          <p:nvPr/>
        </p:nvSpPr>
        <p:spPr>
          <a:xfrm>
            <a:off x="-4763" y="884970"/>
            <a:ext cx="11915775" cy="4603808"/>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400" dirty="0">
                <a:solidFill>
                  <a:srgbClr val="222326"/>
                </a:solidFill>
                <a:latin typeface="Circular"/>
              </a:rPr>
              <a:t>The strongest relationship exists between </a:t>
            </a:r>
            <a:r>
              <a:rPr lang="en-US" sz="2400" dirty="0" err="1">
                <a:solidFill>
                  <a:srgbClr val="222326"/>
                </a:solidFill>
                <a:latin typeface="Circular"/>
              </a:rPr>
              <a:t>Instrumentalness</a:t>
            </a:r>
            <a:r>
              <a:rPr lang="en-US" sz="2400" dirty="0">
                <a:solidFill>
                  <a:srgbClr val="222326"/>
                </a:solidFill>
                <a:latin typeface="Circular"/>
              </a:rPr>
              <a:t> and Danceability in relation to average popularity</a:t>
            </a:r>
            <a:r>
              <a:rPr lang="en-US" sz="2400" dirty="0">
                <a:solidFill>
                  <a:schemeClr val="bg1"/>
                </a:solidFill>
              </a:rPr>
              <a:t> </a:t>
            </a:r>
            <a:r>
              <a:rPr lang="en-US" sz="1000" dirty="0">
                <a:solidFill>
                  <a:schemeClr val="bg1"/>
                </a:solidFill>
              </a:rPr>
              <a:t>https://developer.spotify.com/documentation/web-api/reference/#endpoint-get-audio-features</a:t>
            </a:r>
          </a:p>
          <a:p>
            <a:pPr marL="285750" indent="-285750">
              <a:buFont typeface="Wingdings" panose="05000000000000000000" pitchFamily="2" charset="2"/>
              <a:buChar char="§"/>
            </a:pPr>
            <a:endParaRPr lang="en-US" dirty="0"/>
          </a:p>
        </p:txBody>
      </p:sp>
      <p:pic>
        <p:nvPicPr>
          <p:cNvPr id="7" name="Picture 6">
            <a:extLst>
              <a:ext uri="{FF2B5EF4-FFF2-40B4-BE49-F238E27FC236}">
                <a16:creationId xmlns:a16="http://schemas.microsoft.com/office/drawing/2014/main" id="{8C89C847-1813-432A-8B53-EEBA31BACB83}"/>
              </a:ext>
            </a:extLst>
          </p:cNvPr>
          <p:cNvPicPr>
            <a:picLocks noChangeAspect="1"/>
          </p:cNvPicPr>
          <p:nvPr/>
        </p:nvPicPr>
        <p:blipFill>
          <a:blip r:embed="rId2"/>
          <a:stretch>
            <a:fillRect/>
          </a:stretch>
        </p:blipFill>
        <p:spPr>
          <a:xfrm>
            <a:off x="4686300" y="1304923"/>
            <a:ext cx="2533650" cy="2838450"/>
          </a:xfrm>
          <a:prstGeom prst="rect">
            <a:avLst/>
          </a:prstGeom>
        </p:spPr>
      </p:pic>
      <p:pic>
        <p:nvPicPr>
          <p:cNvPr id="8" name="Picture 7">
            <a:extLst>
              <a:ext uri="{FF2B5EF4-FFF2-40B4-BE49-F238E27FC236}">
                <a16:creationId xmlns:a16="http://schemas.microsoft.com/office/drawing/2014/main" id="{014DC7BF-460D-45C3-B3E5-E4E237BEB77D}"/>
              </a:ext>
            </a:extLst>
          </p:cNvPr>
          <p:cNvPicPr>
            <a:picLocks noChangeAspect="1"/>
          </p:cNvPicPr>
          <p:nvPr/>
        </p:nvPicPr>
        <p:blipFill>
          <a:blip r:embed="rId3"/>
          <a:stretch>
            <a:fillRect/>
          </a:stretch>
        </p:blipFill>
        <p:spPr>
          <a:xfrm>
            <a:off x="0" y="4143373"/>
            <a:ext cx="6192401" cy="2690811"/>
          </a:xfrm>
          <a:prstGeom prst="rect">
            <a:avLst/>
          </a:prstGeom>
        </p:spPr>
      </p:pic>
      <p:pic>
        <p:nvPicPr>
          <p:cNvPr id="9" name="Picture 8">
            <a:extLst>
              <a:ext uri="{FF2B5EF4-FFF2-40B4-BE49-F238E27FC236}">
                <a16:creationId xmlns:a16="http://schemas.microsoft.com/office/drawing/2014/main" id="{E88FA9A5-5077-470E-9CBD-66AF3757453D}"/>
              </a:ext>
            </a:extLst>
          </p:cNvPr>
          <p:cNvPicPr>
            <a:picLocks noChangeAspect="1"/>
          </p:cNvPicPr>
          <p:nvPr/>
        </p:nvPicPr>
        <p:blipFill rotWithShape="1">
          <a:blip r:embed="rId4"/>
          <a:srcRect r="870"/>
          <a:stretch/>
        </p:blipFill>
        <p:spPr>
          <a:xfrm>
            <a:off x="6192401" y="4143373"/>
            <a:ext cx="5999599" cy="2690811"/>
          </a:xfrm>
          <a:prstGeom prst="rect">
            <a:avLst/>
          </a:prstGeom>
        </p:spPr>
      </p:pic>
    </p:spTree>
    <p:extLst>
      <p:ext uri="{BB962C8B-B14F-4D97-AF65-F5344CB8AC3E}">
        <p14:creationId xmlns:p14="http://schemas.microsoft.com/office/powerpoint/2010/main" val="68648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47944" y="5614134"/>
            <a:ext cx="10058400" cy="1143000"/>
          </a:xfrm>
        </p:spPr>
        <p:txBody>
          <a:bodyPr>
            <a:normAutofit/>
          </a:bodyPr>
          <a:lstStyle/>
          <a:p>
            <a:r>
              <a:rPr lang="en-US" sz="6000" b="1" dirty="0">
                <a:solidFill>
                  <a:srgbClr val="FFFFFF"/>
                </a:solidFill>
              </a:rPr>
              <a:t>The big question</a:t>
            </a:r>
          </a:p>
        </p:txBody>
      </p:sp>
      <p:pic>
        <p:nvPicPr>
          <p:cNvPr id="5" name="Picture 4" descr="Close-up of question mark on a hardwood floor against a wall">
            <a:extLst>
              <a:ext uri="{FF2B5EF4-FFF2-40B4-BE49-F238E27FC236}">
                <a16:creationId xmlns:a16="http://schemas.microsoft.com/office/drawing/2014/main" id="{A57630B0-6611-43C0-ABE7-62F1BED79D9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l="7136" b="19946"/>
          <a:stretch/>
        </p:blipFill>
        <p:spPr>
          <a:xfrm>
            <a:off x="0" y="-34713"/>
            <a:ext cx="12192000" cy="5407992"/>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337090" y="426721"/>
            <a:ext cx="8949178" cy="3892168"/>
          </a:xfrm>
        </p:spPr>
        <p:txBody>
          <a:bodyPr anchor="ctr">
            <a:normAutofit/>
          </a:bodyPr>
          <a:lstStyle/>
          <a:p>
            <a:pPr lvl="0"/>
            <a:r>
              <a:rPr lang="en-US" sz="5500" dirty="0">
                <a:solidFill>
                  <a:srgbClr val="FFFFFF"/>
                </a:solidFill>
              </a:rPr>
              <a:t>Is there a relationship between the audio features of a song and the popularity of the song?</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171448"/>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800" dirty="0"/>
              <a:t>Conclusions and Implications</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66724" y="88497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45149CB-6EF5-4995-B9CB-A037CF294F57}"/>
              </a:ext>
            </a:extLst>
          </p:cNvPr>
          <p:cNvSpPr txBox="1">
            <a:spLocks/>
          </p:cNvSpPr>
          <p:nvPr/>
        </p:nvSpPr>
        <p:spPr>
          <a:xfrm>
            <a:off x="-4763" y="884970"/>
            <a:ext cx="11915775" cy="4603808"/>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400" dirty="0">
                <a:solidFill>
                  <a:srgbClr val="222326"/>
                </a:solidFill>
                <a:latin typeface="Circular"/>
              </a:rPr>
              <a:t>Number of songs artist produces findings</a:t>
            </a:r>
            <a:r>
              <a:rPr lang="en-US" sz="1000" dirty="0">
                <a:solidFill>
                  <a:schemeClr val="bg1"/>
                </a:solidFill>
              </a:rPr>
              <a:t>://developer.spotify.com/documentation/web-api/reference/#endpoint-get-audio-features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30756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171448"/>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800" dirty="0"/>
              <a:t>Conclusions and Implications</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66724" y="88497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45149CB-6EF5-4995-B9CB-A037CF294F57}"/>
              </a:ext>
            </a:extLst>
          </p:cNvPr>
          <p:cNvSpPr txBox="1">
            <a:spLocks/>
          </p:cNvSpPr>
          <p:nvPr/>
        </p:nvSpPr>
        <p:spPr>
          <a:xfrm>
            <a:off x="-4763" y="884970"/>
            <a:ext cx="11915775" cy="4603808"/>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400" dirty="0">
                <a:solidFill>
                  <a:srgbClr val="222326"/>
                </a:solidFill>
                <a:latin typeface="Circular"/>
              </a:rPr>
              <a:t>Songs with explicit content, on average, have a higher average popularity rating than songs without explicit content</a:t>
            </a:r>
            <a:r>
              <a:rPr lang="en-US" sz="1000" dirty="0">
                <a:solidFill>
                  <a:schemeClr val="bg1"/>
                </a:solidFill>
              </a:rPr>
              <a:t>https://developer.spotify.com/documentation/web-api/reference/#endpoint-get-audio-features</a:t>
            </a:r>
          </a:p>
          <a:p>
            <a:pPr marL="285750" indent="-285750">
              <a:buFont typeface="Wingdings" panose="05000000000000000000" pitchFamily="2" charset="2"/>
              <a:buChar char="§"/>
            </a:pPr>
            <a:endParaRPr lang="en-US" dirty="0"/>
          </a:p>
        </p:txBody>
      </p:sp>
      <p:pic>
        <p:nvPicPr>
          <p:cNvPr id="10" name="Picture 9">
            <a:extLst>
              <a:ext uri="{FF2B5EF4-FFF2-40B4-BE49-F238E27FC236}">
                <a16:creationId xmlns:a16="http://schemas.microsoft.com/office/drawing/2014/main" id="{F831AE5D-B7A9-42AB-9EB8-CD6A3FB9A964}"/>
              </a:ext>
            </a:extLst>
          </p:cNvPr>
          <p:cNvPicPr>
            <a:picLocks noChangeAspect="1"/>
          </p:cNvPicPr>
          <p:nvPr/>
        </p:nvPicPr>
        <p:blipFill>
          <a:blip r:embed="rId2"/>
          <a:stretch>
            <a:fillRect/>
          </a:stretch>
        </p:blipFill>
        <p:spPr>
          <a:xfrm>
            <a:off x="4110037" y="1990725"/>
            <a:ext cx="3971925" cy="2876550"/>
          </a:xfrm>
          <a:prstGeom prst="rect">
            <a:avLst/>
          </a:prstGeom>
        </p:spPr>
      </p:pic>
    </p:spTree>
    <p:extLst>
      <p:ext uri="{BB962C8B-B14F-4D97-AF65-F5344CB8AC3E}">
        <p14:creationId xmlns:p14="http://schemas.microsoft.com/office/powerpoint/2010/main" val="219853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171448"/>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800" dirty="0"/>
              <a:t>Conclusions and Implications</a:t>
            </a:r>
          </a:p>
          <a:p>
            <a:endParaRPr lang="en-US" dirty="0"/>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466724" y="88497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45149CB-6EF5-4995-B9CB-A037CF294F57}"/>
              </a:ext>
            </a:extLst>
          </p:cNvPr>
          <p:cNvSpPr txBox="1">
            <a:spLocks/>
          </p:cNvSpPr>
          <p:nvPr/>
        </p:nvSpPr>
        <p:spPr>
          <a:xfrm>
            <a:off x="-4763" y="884970"/>
            <a:ext cx="11915775" cy="4603808"/>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400" dirty="0">
                <a:solidFill>
                  <a:srgbClr val="222326"/>
                </a:solidFill>
                <a:latin typeface="Circular"/>
              </a:rPr>
              <a:t>It is no surprise that the Pop genre has the highest average popularity, with Rap coming in a close </a:t>
            </a:r>
            <a:r>
              <a:rPr lang="en-US" sz="2400" dirty="0" err="1">
                <a:solidFill>
                  <a:srgbClr val="222326"/>
                </a:solidFill>
                <a:latin typeface="Circular"/>
              </a:rPr>
              <a:t>second.</a:t>
            </a:r>
            <a:r>
              <a:rPr lang="en-US" sz="1000" dirty="0" err="1">
                <a:solidFill>
                  <a:schemeClr val="bg1"/>
                </a:solidFill>
              </a:rPr>
              <a:t>.m</a:t>
            </a:r>
            <a:r>
              <a:rPr lang="en-US" sz="1000" dirty="0">
                <a:solidFill>
                  <a:schemeClr val="bg1"/>
                </a:solidFill>
              </a:rPr>
              <a:t>/documentation/web-api/reference/#endpoint-get-audio-features</a:t>
            </a:r>
          </a:p>
          <a:p>
            <a:pPr marL="285750" indent="-285750">
              <a:buFont typeface="Wingdings" panose="05000000000000000000" pitchFamily="2" charset="2"/>
              <a:buChar char="§"/>
            </a:pPr>
            <a:endParaRPr lang="en-US" dirty="0"/>
          </a:p>
        </p:txBody>
      </p:sp>
      <p:pic>
        <p:nvPicPr>
          <p:cNvPr id="7" name="Picture 6">
            <a:extLst>
              <a:ext uri="{FF2B5EF4-FFF2-40B4-BE49-F238E27FC236}">
                <a16:creationId xmlns:a16="http://schemas.microsoft.com/office/drawing/2014/main" id="{405E709E-CA90-4B3A-8CF1-214775C3229D}"/>
              </a:ext>
            </a:extLst>
          </p:cNvPr>
          <p:cNvPicPr>
            <a:picLocks noChangeAspect="1"/>
          </p:cNvPicPr>
          <p:nvPr/>
        </p:nvPicPr>
        <p:blipFill>
          <a:blip r:embed="rId2"/>
          <a:stretch>
            <a:fillRect/>
          </a:stretch>
        </p:blipFill>
        <p:spPr>
          <a:xfrm>
            <a:off x="995242" y="1749367"/>
            <a:ext cx="8569222" cy="4603808"/>
          </a:xfrm>
          <a:prstGeom prst="rect">
            <a:avLst/>
          </a:prstGeom>
        </p:spPr>
      </p:pic>
    </p:spTree>
    <p:extLst>
      <p:ext uri="{BB962C8B-B14F-4D97-AF65-F5344CB8AC3E}">
        <p14:creationId xmlns:p14="http://schemas.microsoft.com/office/powerpoint/2010/main" val="3896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C96F-1DE6-44EE-913B-4964FC25F1F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62A12D5B-32FB-4154-94C3-2B10BB24F871}"/>
              </a:ext>
            </a:extLst>
          </p:cNvPr>
          <p:cNvSpPr>
            <a:spLocks noGrp="1"/>
          </p:cNvSpPr>
          <p:nvPr>
            <p:ph sz="half" idx="1"/>
          </p:nvPr>
        </p:nvSpPr>
        <p:spPr>
          <a:xfrm>
            <a:off x="1097279" y="2120900"/>
            <a:ext cx="10058399" cy="3748193"/>
          </a:xfrm>
        </p:spPr>
        <p:txBody>
          <a:bodyPr/>
          <a:lstStyle/>
          <a:p>
            <a:pPr>
              <a:buFont typeface="Wingdings" panose="05000000000000000000" pitchFamily="2" charset="2"/>
              <a:buChar char="§"/>
            </a:pPr>
            <a:r>
              <a:rPr lang="en-US" sz="1800" dirty="0">
                <a:hlinkClick r:id="rId2"/>
              </a:rPr>
              <a:t>https://www.kaggle.com/yamaerenay/spotify-dataset-19212020-160k-tracks</a:t>
            </a:r>
            <a:endParaRPr lang="en-US" sz="1800" dirty="0"/>
          </a:p>
          <a:p>
            <a:pPr>
              <a:buFont typeface="Wingdings" panose="05000000000000000000" pitchFamily="2" charset="2"/>
              <a:buChar char="§"/>
            </a:pPr>
            <a:r>
              <a:rPr lang="en-US" sz="1800" dirty="0">
                <a:hlinkClick r:id="rId3"/>
              </a:rPr>
              <a:t>https://www.kaggle.com/mrmorj/dataset-of-songs-in-spotify</a:t>
            </a:r>
            <a:endParaRPr lang="en-US" sz="1800" dirty="0"/>
          </a:p>
          <a:p>
            <a:pPr>
              <a:buFont typeface="Wingdings" panose="05000000000000000000" pitchFamily="2" charset="2"/>
              <a:buChar char="§"/>
            </a:pPr>
            <a:r>
              <a:rPr lang="en-US" sz="1800" dirty="0"/>
              <a:t>https://developer.spotify.com/documentation/web-api/reference/#endpoint-get-audio-features</a:t>
            </a:r>
          </a:p>
          <a:p>
            <a:pPr>
              <a:buFont typeface="Wingdings" panose="05000000000000000000" pitchFamily="2" charset="2"/>
              <a:buChar char="§"/>
            </a:pPr>
            <a:endParaRPr lang="en-US" sz="1800" dirty="0"/>
          </a:p>
          <a:p>
            <a:pPr>
              <a:buFont typeface="Wingdings" panose="05000000000000000000" pitchFamily="2" charset="2"/>
              <a:buChar char="§"/>
            </a:pPr>
            <a:endParaRPr lang="en-US" sz="1800"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402777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40EB-1D84-4869-8D05-5AEC1FDDE510}"/>
              </a:ext>
            </a:extLst>
          </p:cNvPr>
          <p:cNvSpPr>
            <a:spLocks noGrp="1"/>
          </p:cNvSpPr>
          <p:nvPr>
            <p:ph type="title"/>
          </p:nvPr>
        </p:nvSpPr>
        <p:spPr>
          <a:xfrm>
            <a:off x="1066800" y="739090"/>
            <a:ext cx="10058400" cy="920028"/>
          </a:xfrm>
        </p:spPr>
        <p:txBody>
          <a:bodyPr/>
          <a:lstStyle/>
          <a:p>
            <a:r>
              <a:rPr lang="en-US" dirty="0"/>
              <a:t>The questions asked:</a:t>
            </a:r>
          </a:p>
        </p:txBody>
      </p:sp>
      <p:sp>
        <p:nvSpPr>
          <p:cNvPr id="3" name="Content Placeholder 2">
            <a:extLst>
              <a:ext uri="{FF2B5EF4-FFF2-40B4-BE49-F238E27FC236}">
                <a16:creationId xmlns:a16="http://schemas.microsoft.com/office/drawing/2014/main" id="{6EF11490-1B01-48DD-88B3-6F6F0B85643D}"/>
              </a:ext>
            </a:extLst>
          </p:cNvPr>
          <p:cNvSpPr>
            <a:spLocks noGrp="1"/>
          </p:cNvSpPr>
          <p:nvPr>
            <p:ph idx="1"/>
          </p:nvPr>
        </p:nvSpPr>
        <p:spPr>
          <a:xfrm>
            <a:off x="1097280" y="2111604"/>
            <a:ext cx="10058400" cy="4185501"/>
          </a:xfrm>
        </p:spPr>
        <p:txBody>
          <a:bodyPr/>
          <a:lstStyle/>
          <a:p>
            <a:pPr marL="285750" indent="-285750">
              <a:buFont typeface="Wingdings" panose="05000000000000000000" pitchFamily="2" charset="2"/>
              <a:buChar char="§"/>
            </a:pPr>
            <a:r>
              <a:rPr lang="en-US" sz="3000" dirty="0"/>
              <a:t>What audio feature has the strongest relationship with      average popularity?</a:t>
            </a:r>
          </a:p>
          <a:p>
            <a:pPr marL="285750" indent="-285750">
              <a:buFont typeface="Wingdings" panose="05000000000000000000" pitchFamily="2" charset="2"/>
              <a:buChar char="§"/>
            </a:pPr>
            <a:r>
              <a:rPr lang="en-US" sz="3000" dirty="0"/>
              <a:t>Does the number of songs an artist releases relate to the popularity of these songs? </a:t>
            </a:r>
          </a:p>
          <a:p>
            <a:pPr marL="285750" indent="-285750">
              <a:buFont typeface="Wingdings" panose="05000000000000000000" pitchFamily="2" charset="2"/>
              <a:buChar char="§"/>
            </a:pPr>
            <a:r>
              <a:rPr lang="en-US" sz="3000" dirty="0"/>
              <a:t>Are explicit songs more or less popular than non-explicit songs?</a:t>
            </a:r>
          </a:p>
          <a:p>
            <a:pPr marL="285750" indent="-285750">
              <a:buFont typeface="Wingdings" panose="05000000000000000000" pitchFamily="2" charset="2"/>
              <a:buChar char="§"/>
            </a:pPr>
            <a:r>
              <a:rPr lang="en-US" sz="3000" dirty="0"/>
              <a:t>What genre of songs, on average, are more popular?</a:t>
            </a:r>
          </a:p>
          <a:p>
            <a:pPr marL="285750" indent="-285750">
              <a:buFont typeface="Wingdings" panose="05000000000000000000" pitchFamily="2" charset="2"/>
              <a:buChar char="§"/>
            </a:pPr>
            <a:endParaRPr lang="en-US" sz="3000"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6850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286603"/>
            <a:ext cx="10058400"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Datasets</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Wingdings" panose="05000000000000000000" pitchFamily="2" charset="2"/>
              <a:buChar char="§"/>
            </a:pPr>
            <a:r>
              <a:rPr lang="en-US" sz="3000" dirty="0"/>
              <a:t>Spotify Dataset 1922-2021, ~600k Tracks</a:t>
            </a:r>
          </a:p>
          <a:p>
            <a:pPr marL="578358" lvl="1" indent="-285750">
              <a:buFont typeface="Wingdings" panose="05000000000000000000" pitchFamily="2" charset="2"/>
              <a:buChar char="§"/>
            </a:pPr>
            <a:r>
              <a:rPr lang="en-US" sz="2000" dirty="0">
                <a:hlinkClick r:id="rId2"/>
              </a:rPr>
              <a:t>https://www.kaggle.com/yamaerenay/spotify-dataset-19212020-160k-tracks</a:t>
            </a:r>
            <a:endParaRPr lang="en-US" sz="2000" dirty="0"/>
          </a:p>
          <a:p>
            <a:pPr marL="578358" lvl="1" indent="-285750">
              <a:buFont typeface="Wingdings" panose="05000000000000000000" pitchFamily="2" charset="2"/>
              <a:buChar char="§"/>
            </a:pPr>
            <a:r>
              <a:rPr lang="en-US" sz="2000" dirty="0"/>
              <a:t>tracks.csv</a:t>
            </a:r>
          </a:p>
          <a:p>
            <a:pPr marL="578358" lvl="1" indent="-285750">
              <a:buFont typeface="Wingdings" panose="05000000000000000000" pitchFamily="2" charset="2"/>
              <a:buChar char="§"/>
            </a:pPr>
            <a:r>
              <a:rPr lang="en-US" sz="2000" dirty="0"/>
              <a:t>586,673 rows</a:t>
            </a:r>
          </a:p>
          <a:p>
            <a:pPr marL="578358" lvl="1" indent="-285750">
              <a:buFont typeface="Wingdings" panose="05000000000000000000" pitchFamily="2" charset="2"/>
              <a:buChar char="§"/>
            </a:pPr>
            <a:endParaRPr lang="en-US" sz="2000" dirty="0"/>
          </a:p>
          <a:p>
            <a:pPr marL="292608" lvl="1" indent="0">
              <a:buNone/>
            </a:pPr>
            <a:endParaRPr lang="en-US" sz="2000" dirty="0"/>
          </a:p>
          <a:p>
            <a:pPr marL="292608" lvl="1" indent="0">
              <a:buNone/>
            </a:pPr>
            <a:endParaRPr lang="en-US" sz="500" dirty="0"/>
          </a:p>
          <a:p>
            <a:pPr marL="292608" lvl="1" indent="0">
              <a:buNone/>
            </a:pPr>
            <a:endParaRPr lang="en-US" sz="500" dirty="0"/>
          </a:p>
          <a:p>
            <a:pPr marL="285750" indent="-285750">
              <a:buFont typeface="Wingdings" panose="05000000000000000000" pitchFamily="2" charset="2"/>
              <a:buChar char="§"/>
            </a:pPr>
            <a:r>
              <a:rPr lang="en-US" sz="3000" dirty="0"/>
              <a:t>Dataset of songs in Spotify</a:t>
            </a:r>
          </a:p>
          <a:p>
            <a:pPr marL="578358" lvl="1" indent="-285750">
              <a:buFont typeface="Wingdings" panose="05000000000000000000" pitchFamily="2" charset="2"/>
              <a:buChar char="§"/>
            </a:pPr>
            <a:r>
              <a:rPr lang="en-US" sz="2000" dirty="0">
                <a:hlinkClick r:id="rId3"/>
              </a:rPr>
              <a:t>https://www.kaggle.com/mrmorj/dataset-of-songs-in-spotify</a:t>
            </a:r>
            <a:endParaRPr lang="en-US" sz="2000" dirty="0"/>
          </a:p>
          <a:p>
            <a:pPr marL="578358" lvl="1" indent="-285750">
              <a:buFont typeface="Wingdings" panose="05000000000000000000" pitchFamily="2" charset="2"/>
              <a:buChar char="§"/>
            </a:pPr>
            <a:r>
              <a:rPr lang="en-US" sz="2000" dirty="0"/>
              <a:t>genres_v2.csv</a:t>
            </a:r>
          </a:p>
          <a:p>
            <a:pPr marL="578358" lvl="1" indent="-285750">
              <a:buFont typeface="Wingdings" panose="05000000000000000000" pitchFamily="2" charset="2"/>
              <a:buChar char="§"/>
            </a:pPr>
            <a:r>
              <a:rPr lang="en-US" sz="2000" dirty="0"/>
              <a:t>42,306 rows</a:t>
            </a:r>
          </a:p>
          <a:p>
            <a:pPr marL="292608" lvl="1" indent="0">
              <a:buNone/>
            </a:pPr>
            <a:endParaRPr lang="en-US" sz="2000" dirty="0"/>
          </a:p>
          <a:p>
            <a:pPr marL="578358" lvl="1" indent="-285750">
              <a:buFont typeface="Wingdings" panose="05000000000000000000" pitchFamily="2" charset="2"/>
              <a:buChar char="§"/>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01DBD32-CC7D-4A59-BD14-83903505B5DC}"/>
              </a:ext>
            </a:extLst>
          </p:cNvPr>
          <p:cNvPicPr>
            <a:picLocks noChangeAspect="1"/>
          </p:cNvPicPr>
          <p:nvPr/>
        </p:nvPicPr>
        <p:blipFill>
          <a:blip r:embed="rId4"/>
          <a:stretch>
            <a:fillRect/>
          </a:stretch>
        </p:blipFill>
        <p:spPr>
          <a:xfrm>
            <a:off x="0" y="5589251"/>
            <a:ext cx="12192000" cy="711533"/>
          </a:xfrm>
          <a:prstGeom prst="rect">
            <a:avLst/>
          </a:prstGeom>
        </p:spPr>
      </p:pic>
      <p:pic>
        <p:nvPicPr>
          <p:cNvPr id="11" name="Picture 10">
            <a:extLst>
              <a:ext uri="{FF2B5EF4-FFF2-40B4-BE49-F238E27FC236}">
                <a16:creationId xmlns:a16="http://schemas.microsoft.com/office/drawing/2014/main" id="{C53F9556-ED33-4030-A94B-9B703B151A09}"/>
              </a:ext>
            </a:extLst>
          </p:cNvPr>
          <p:cNvPicPr>
            <a:picLocks noChangeAspect="1"/>
          </p:cNvPicPr>
          <p:nvPr/>
        </p:nvPicPr>
        <p:blipFill>
          <a:blip r:embed="rId5"/>
          <a:stretch>
            <a:fillRect/>
          </a:stretch>
        </p:blipFill>
        <p:spPr>
          <a:xfrm>
            <a:off x="447675" y="2676524"/>
            <a:ext cx="11058525" cy="914400"/>
          </a:xfrm>
          <a:prstGeom prst="rect">
            <a:avLst/>
          </a:prstGeom>
        </p:spPr>
      </p:pic>
    </p:spTree>
    <p:extLst>
      <p:ext uri="{BB962C8B-B14F-4D97-AF65-F5344CB8AC3E}">
        <p14:creationId xmlns:p14="http://schemas.microsoft.com/office/powerpoint/2010/main" val="159736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286603"/>
            <a:ext cx="10058400"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Initial Cleaning</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578358" lvl="1" indent="-285750">
              <a:buFont typeface="Wingdings" panose="05000000000000000000" pitchFamily="2" charset="2"/>
              <a:buChar char="§"/>
            </a:pPr>
            <a:r>
              <a:rPr lang="en-US" sz="2000" dirty="0"/>
              <a:t>Insert snipping of cleaning code and resulting </a:t>
            </a:r>
            <a:r>
              <a:rPr lang="en-US" sz="2000" dirty="0" err="1"/>
              <a:t>df.head</a:t>
            </a:r>
            <a:r>
              <a:rPr lang="en-US" sz="2000" dirty="0"/>
              <a:t>()</a:t>
            </a:r>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79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600" y="286603"/>
            <a:ext cx="10058400"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Audio Features Explained</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71450" y="819150"/>
            <a:ext cx="11915775" cy="4457698"/>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578358" lvl="1" indent="-285750">
              <a:buFont typeface="Wingdings" panose="05000000000000000000" pitchFamily="2" charset="2"/>
              <a:buChar char="§"/>
            </a:pPr>
            <a:r>
              <a:rPr lang="en-US" sz="1600" dirty="0">
                <a:solidFill>
                  <a:srgbClr val="222326"/>
                </a:solidFill>
                <a:latin typeface="Circular"/>
              </a:rPr>
              <a:t>Popularity – “The popularity of a track is a value between 0 and 100, with 100 being the most popular. The popularity is calculated by algorithm and is based, in the most part, on the total number of plays the track has had and how recent those plays are.”</a:t>
            </a:r>
          </a:p>
          <a:p>
            <a:pPr marL="578358" lvl="1" indent="-285750">
              <a:buFont typeface="Wingdings" panose="05000000000000000000" pitchFamily="2" charset="2"/>
              <a:buChar char="§"/>
            </a:pPr>
            <a:r>
              <a:rPr lang="en-US" sz="1600" dirty="0">
                <a:solidFill>
                  <a:srgbClr val="222326"/>
                </a:solidFill>
                <a:latin typeface="Circular"/>
              </a:rPr>
              <a:t>Danceability – “</a:t>
            </a:r>
            <a:r>
              <a:rPr lang="en-US" sz="1600" b="0" i="0" dirty="0">
                <a:solidFill>
                  <a:srgbClr val="222326"/>
                </a:solidFill>
                <a:effectLst/>
                <a:latin typeface="Circular"/>
              </a:rPr>
              <a:t>Danceability describes how suitable a track is for dancing based on a combination of musical elements including tempo, rhythm stability, beat strength, and overall regularity.”</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Energy – “</a:t>
            </a:r>
            <a:r>
              <a:rPr lang="en-US" sz="1600" b="0" i="0" dirty="0">
                <a:solidFill>
                  <a:srgbClr val="222326"/>
                </a:solidFill>
                <a:effectLst/>
                <a:latin typeface="Circular"/>
              </a:rPr>
              <a:t>Energy is a measure from 0.0 to 1.0 and represents a perceptual measure of intensity and activity.”</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Loudness – “</a:t>
            </a:r>
            <a:r>
              <a:rPr lang="en-US" sz="1600" b="0" i="0" dirty="0">
                <a:solidFill>
                  <a:srgbClr val="222326"/>
                </a:solidFill>
                <a:effectLst/>
                <a:latin typeface="Circular"/>
              </a:rPr>
              <a:t>The overall loudness of a track in decibels (dB)… Loudness is the quality of a sound that is the primary psychological correlate of physical strength (amplitude).”</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err="1">
                <a:solidFill>
                  <a:srgbClr val="222326"/>
                </a:solidFill>
                <a:latin typeface="Circular"/>
              </a:rPr>
              <a:t>Speechiness</a:t>
            </a:r>
            <a:r>
              <a:rPr lang="en-US" sz="1600" dirty="0">
                <a:solidFill>
                  <a:srgbClr val="222326"/>
                </a:solidFill>
                <a:latin typeface="Circular"/>
              </a:rPr>
              <a:t> – “</a:t>
            </a:r>
            <a:r>
              <a:rPr lang="en-US" sz="1600" b="0" i="0" dirty="0" err="1">
                <a:solidFill>
                  <a:srgbClr val="222326"/>
                </a:solidFill>
                <a:effectLst/>
                <a:latin typeface="Circular"/>
              </a:rPr>
              <a:t>Speechiness</a:t>
            </a:r>
            <a:r>
              <a:rPr lang="en-US" sz="1600" b="0" i="0" dirty="0">
                <a:solidFill>
                  <a:srgbClr val="222326"/>
                </a:solidFill>
                <a:effectLst/>
                <a:latin typeface="Circular"/>
              </a:rPr>
              <a:t> detects the presence of spoken words in a track. The more exclusively speech-like the recording (e.g. talk show, audio book, poetry), the closer to 1.0 the attribute value.”</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err="1">
                <a:solidFill>
                  <a:srgbClr val="222326"/>
                </a:solidFill>
                <a:latin typeface="Circular"/>
              </a:rPr>
              <a:t>Acousticness</a:t>
            </a:r>
            <a:r>
              <a:rPr lang="en-US" sz="1600" dirty="0">
                <a:solidFill>
                  <a:srgbClr val="222326"/>
                </a:solidFill>
                <a:latin typeface="Circular"/>
              </a:rPr>
              <a:t> – “</a:t>
            </a:r>
            <a:r>
              <a:rPr lang="en-US" sz="1600" b="0" i="0" dirty="0">
                <a:solidFill>
                  <a:srgbClr val="222326"/>
                </a:solidFill>
                <a:effectLst/>
                <a:latin typeface="Circular"/>
              </a:rPr>
              <a:t>A confidence measure from 0.0 to 1.0 of whether the track is acoustic.”</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err="1">
                <a:solidFill>
                  <a:srgbClr val="222326"/>
                </a:solidFill>
                <a:latin typeface="Circular"/>
              </a:rPr>
              <a:t>Instrumentalness</a:t>
            </a:r>
            <a:r>
              <a:rPr lang="en-US" sz="1600" dirty="0">
                <a:solidFill>
                  <a:srgbClr val="222326"/>
                </a:solidFill>
                <a:latin typeface="Circular"/>
              </a:rPr>
              <a:t> – “</a:t>
            </a:r>
            <a:r>
              <a:rPr lang="en-US" sz="1600" b="0" i="0" dirty="0">
                <a:solidFill>
                  <a:srgbClr val="222326"/>
                </a:solidFill>
                <a:effectLst/>
                <a:latin typeface="Circular"/>
              </a:rPr>
              <a:t>Predicts whether a track contains no vocals. Values above 0.5 are intended to represent instrumental tracks, but confidence is higher as the value approaches 1.0.”</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Liveness – “</a:t>
            </a:r>
            <a:r>
              <a:rPr lang="en-US" sz="1600" b="0" i="0" dirty="0">
                <a:solidFill>
                  <a:srgbClr val="222326"/>
                </a:solidFill>
                <a:effectLst/>
                <a:latin typeface="Circular"/>
              </a:rPr>
              <a:t>Detects the presence of an audience in the recording.”</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Valence – “</a:t>
            </a:r>
            <a:r>
              <a:rPr lang="en-US" sz="1600" b="0" i="0" dirty="0">
                <a:solidFill>
                  <a:srgbClr val="222326"/>
                </a:solidFill>
                <a:effectLst/>
                <a:latin typeface="Circular"/>
              </a:rPr>
              <a:t>A measure from 0.0 to 1.0 describing the musical positiveness conveyed by a track. Tracks with high valence sound more positive (e.g. happy, cheerful, euphoric), while tracks with low valence sound more negative (e.g. sad, depressed, angry).”</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Tempo – “</a:t>
            </a:r>
            <a:r>
              <a:rPr lang="en-US" sz="1600" b="0" i="0" dirty="0">
                <a:solidFill>
                  <a:srgbClr val="222326"/>
                </a:solidFill>
                <a:effectLst/>
                <a:latin typeface="Circular"/>
              </a:rPr>
              <a:t>The overall estimated tempo of a track in beats per minute (BPM).”</a:t>
            </a:r>
            <a:endParaRPr lang="en-US" sz="1600" dirty="0">
              <a:solidFill>
                <a:srgbClr val="222326"/>
              </a:solidFill>
              <a:latin typeface="Circular"/>
            </a:endParaRPr>
          </a:p>
          <a:p>
            <a:pPr marL="578358" lvl="1" indent="-285750">
              <a:buFont typeface="Wingdings" panose="05000000000000000000" pitchFamily="2" charset="2"/>
              <a:buChar char="§"/>
            </a:pPr>
            <a:r>
              <a:rPr lang="en-US" sz="1600" dirty="0">
                <a:solidFill>
                  <a:srgbClr val="222326"/>
                </a:solidFill>
                <a:latin typeface="Circular"/>
              </a:rPr>
              <a:t>Explicit – “</a:t>
            </a:r>
            <a:r>
              <a:rPr lang="en-US" sz="1600" b="0" i="0" dirty="0">
                <a:solidFill>
                  <a:srgbClr val="222326"/>
                </a:solidFill>
                <a:effectLst/>
                <a:latin typeface="Circular"/>
              </a:rPr>
              <a:t>Whether or not the episode has explicit content (true = yes it does; false = no it does not OR unknown).”</a:t>
            </a:r>
            <a:endParaRPr lang="en-US" sz="1600" dirty="0">
              <a:solidFill>
                <a:srgbClr val="222326"/>
              </a:solidFill>
              <a:latin typeface="Circular"/>
            </a:endParaRPr>
          </a:p>
          <a:p>
            <a:pPr marL="578358" lvl="1" indent="-285750">
              <a:buFont typeface="Wingdings" panose="05000000000000000000" pitchFamily="2" charset="2"/>
              <a:buChar char="§"/>
            </a:pPr>
            <a:endParaRPr lang="en-US" sz="1600" dirty="0">
              <a:solidFill>
                <a:srgbClr val="222326"/>
              </a:solidFill>
              <a:latin typeface="Circular"/>
            </a:endParaRPr>
          </a:p>
          <a:p>
            <a:pPr marL="292608" lvl="1" indent="0">
              <a:buNone/>
            </a:pPr>
            <a:r>
              <a:rPr lang="en-US" sz="1000" dirty="0">
                <a:solidFill>
                  <a:schemeClr val="bg1"/>
                </a:solidFill>
              </a:rPr>
              <a:t>Resource: https://developer.spotify.com/documentation/web-api/reference/#endpoint-get-audio-features</a:t>
            </a:r>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Danceability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A69DEF-42B0-4ADC-8246-A5242D4CD499}"/>
              </a:ext>
            </a:extLst>
          </p:cNvPr>
          <p:cNvPicPr>
            <a:picLocks noChangeAspect="1"/>
          </p:cNvPicPr>
          <p:nvPr/>
        </p:nvPicPr>
        <p:blipFill rotWithShape="1">
          <a:blip r:embed="rId2"/>
          <a:srcRect r="870"/>
          <a:stretch/>
        </p:blipFill>
        <p:spPr>
          <a:xfrm>
            <a:off x="1443037" y="1295400"/>
            <a:ext cx="9224963" cy="4267200"/>
          </a:xfrm>
          <a:prstGeom prst="rect">
            <a:avLst/>
          </a:prstGeom>
        </p:spPr>
      </p:pic>
    </p:spTree>
    <p:extLst>
      <p:ext uri="{BB962C8B-B14F-4D97-AF65-F5344CB8AC3E}">
        <p14:creationId xmlns:p14="http://schemas.microsoft.com/office/powerpoint/2010/main" val="2990692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Energy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3784CC-84A4-4BC0-9893-454367C23F96}"/>
              </a:ext>
            </a:extLst>
          </p:cNvPr>
          <p:cNvPicPr>
            <a:picLocks noChangeAspect="1"/>
          </p:cNvPicPr>
          <p:nvPr/>
        </p:nvPicPr>
        <p:blipFill rotWithShape="1">
          <a:blip r:embed="rId2"/>
          <a:srcRect r="462"/>
          <a:stretch/>
        </p:blipFill>
        <p:spPr>
          <a:xfrm>
            <a:off x="1452562" y="1309687"/>
            <a:ext cx="9244013" cy="4238625"/>
          </a:xfrm>
          <a:prstGeom prst="rect">
            <a:avLst/>
          </a:prstGeom>
        </p:spPr>
      </p:pic>
    </p:spTree>
    <p:extLst>
      <p:ext uri="{BB962C8B-B14F-4D97-AF65-F5344CB8AC3E}">
        <p14:creationId xmlns:p14="http://schemas.microsoft.com/office/powerpoint/2010/main" val="88347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86F-4528-401C-8306-579ADC6035AB}"/>
              </a:ext>
            </a:extLst>
          </p:cNvPr>
          <p:cNvSpPr txBox="1">
            <a:spLocks/>
          </p:cNvSpPr>
          <p:nvPr/>
        </p:nvSpPr>
        <p:spPr>
          <a:xfrm>
            <a:off x="609599" y="286603"/>
            <a:ext cx="10972799" cy="70399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Loudness vs Average Popularity</a:t>
            </a:r>
          </a:p>
        </p:txBody>
      </p:sp>
      <p:sp>
        <p:nvSpPr>
          <p:cNvPr id="3" name="Content Placeholder 2">
            <a:extLst>
              <a:ext uri="{FF2B5EF4-FFF2-40B4-BE49-F238E27FC236}">
                <a16:creationId xmlns:a16="http://schemas.microsoft.com/office/drawing/2014/main" id="{FFEB0EFA-E46F-4041-8DA1-53828060FF21}"/>
              </a:ext>
            </a:extLst>
          </p:cNvPr>
          <p:cNvSpPr txBox="1">
            <a:spLocks/>
          </p:cNvSpPr>
          <p:nvPr/>
        </p:nvSpPr>
        <p:spPr>
          <a:xfrm>
            <a:off x="161925" y="990601"/>
            <a:ext cx="11582400" cy="428624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endParaRPr lang="en-US" sz="2000" dirty="0"/>
          </a:p>
          <a:p>
            <a:pPr marL="292608" lvl="1" indent="0">
              <a:buNone/>
            </a:pPr>
            <a:endParaRPr lang="en-US" sz="2000" dirty="0"/>
          </a:p>
          <a:p>
            <a:pPr marL="285750" indent="-285750">
              <a:buFont typeface="Wingdings" panose="05000000000000000000" pitchFamily="2" charset="2"/>
              <a:buChar char="§"/>
            </a:pPr>
            <a:endParaRPr lang="en-US" dirty="0"/>
          </a:p>
        </p:txBody>
      </p:sp>
      <p:cxnSp>
        <p:nvCxnSpPr>
          <p:cNvPr id="5" name="Straight Connector 4">
            <a:extLst>
              <a:ext uri="{FF2B5EF4-FFF2-40B4-BE49-F238E27FC236}">
                <a16:creationId xmlns:a16="http://schemas.microsoft.com/office/drawing/2014/main" id="{9A8DE50F-7241-44A7-A97F-24C7650EF0E3}"/>
              </a:ext>
            </a:extLst>
          </p:cNvPr>
          <p:cNvCxnSpPr>
            <a:cxnSpLocks/>
          </p:cNvCxnSpPr>
          <p:nvPr/>
        </p:nvCxnSpPr>
        <p:spPr>
          <a:xfrm>
            <a:off x="609600" y="990600"/>
            <a:ext cx="109728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BF2A3B5-49B9-4F1A-935F-F389AB81BE07}"/>
              </a:ext>
            </a:extLst>
          </p:cNvPr>
          <p:cNvPicPr>
            <a:picLocks noChangeAspect="1"/>
          </p:cNvPicPr>
          <p:nvPr/>
        </p:nvPicPr>
        <p:blipFill>
          <a:blip r:embed="rId2"/>
          <a:stretch>
            <a:fillRect/>
          </a:stretch>
        </p:blipFill>
        <p:spPr>
          <a:xfrm>
            <a:off x="1471612" y="1281112"/>
            <a:ext cx="9248775" cy="4295775"/>
          </a:xfrm>
          <a:prstGeom prst="rect">
            <a:avLst/>
          </a:prstGeom>
        </p:spPr>
      </p:pic>
    </p:spTree>
    <p:extLst>
      <p:ext uri="{BB962C8B-B14F-4D97-AF65-F5344CB8AC3E}">
        <p14:creationId xmlns:p14="http://schemas.microsoft.com/office/powerpoint/2010/main" val="336952970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{81FB7AD4-72DE-434B-9495-1A130061CA80}tf56160789_win32</Template>
  <TotalTime>150</TotalTime>
  <Words>737</Words>
  <Application>Microsoft Office PowerPoint</Application>
  <PresentationFormat>Widescreen</PresentationFormat>
  <Paragraphs>85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Circular</vt:lpstr>
      <vt:lpstr>Franklin Gothic Book</vt:lpstr>
      <vt:lpstr>Wingdings</vt:lpstr>
      <vt:lpstr>1_RetrospectVTI</vt:lpstr>
      <vt:lpstr>Song Popularity Features</vt:lpstr>
      <vt:lpstr>Is there a relationship between the audio features of a song and the popularity of the song?</vt:lpstr>
      <vt:lpstr>The questions asked: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Song Popularity Features</dc:title>
  <dc:creator>Breckin Shoemaker</dc:creator>
  <cp:lastModifiedBy>Breckin Shoemaker</cp:lastModifiedBy>
  <cp:revision>14</cp:revision>
  <dcterms:created xsi:type="dcterms:W3CDTF">2021-06-26T15:46:08Z</dcterms:created>
  <dcterms:modified xsi:type="dcterms:W3CDTF">2021-06-26T18:16:58Z</dcterms:modified>
</cp:coreProperties>
</file>